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0" r:id="rId2"/>
    <p:sldId id="332" r:id="rId3"/>
    <p:sldId id="334" r:id="rId4"/>
    <p:sldId id="335" r:id="rId5"/>
    <p:sldId id="336" r:id="rId6"/>
    <p:sldId id="337" r:id="rId7"/>
    <p:sldId id="338" r:id="rId8"/>
    <p:sldId id="339" r:id="rId9"/>
    <p:sldId id="342" r:id="rId10"/>
    <p:sldId id="340" r:id="rId11"/>
    <p:sldId id="341" r:id="rId12"/>
    <p:sldId id="343" r:id="rId13"/>
    <p:sldId id="345" r:id="rId14"/>
    <p:sldId id="346" r:id="rId15"/>
    <p:sldId id="347" r:id="rId16"/>
    <p:sldId id="348" r:id="rId17"/>
    <p:sldId id="344" r:id="rId18"/>
    <p:sldId id="333" r:id="rId19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643"/>
  </p:normalViewPr>
  <p:slideViewPr>
    <p:cSldViewPr>
      <p:cViewPr varScale="1">
        <p:scale>
          <a:sx n="85" d="100"/>
          <a:sy n="85" d="100"/>
        </p:scale>
        <p:origin x="1000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pPr/>
              <a:t>10/4/18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pPr/>
              <a:t>‹#›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C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3 Título"/>
          <p:cNvSpPr txBox="1">
            <a:spLocks/>
          </p:cNvSpPr>
          <p:nvPr/>
        </p:nvSpPr>
        <p:spPr>
          <a:xfrm>
            <a:off x="1371600" y="538797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" b="1" dirty="0">
                <a:solidFill>
                  <a:schemeClr val="accent1">
                    <a:lumMod val="75000"/>
                  </a:schemeClr>
                </a:solidFill>
                <a:cs typeface="Arial" panose="020B0604020202020204" pitchFamily="34" charset="0"/>
              </a:rPr>
              <a:t>MODULO 2</a:t>
            </a:r>
            <a:br>
              <a:rPr lang="es-ES" b="1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s-ES" b="1" dirty="0">
                <a:solidFill>
                  <a:srgbClr val="FFC000"/>
                </a:solidFill>
                <a:cs typeface="Arial" panose="020B0604020202020204" pitchFamily="34" charset="0"/>
              </a:rPr>
              <a:t>TEMA 1. INTRODUCCION A LA TEORIA DE JUEGOS PARA NOVATOS</a:t>
            </a:r>
            <a:endParaRPr lang="es-ES" dirty="0">
              <a:solidFill>
                <a:srgbClr val="FFC000"/>
              </a:solidFill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CB81040-69A5-A749-923B-5FBDE5500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4704"/>
            <a:ext cx="9144000" cy="405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11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68A49-EFDC-D541-A995-955E08231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B8B72-9654-4045-95AB-E51415B0F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ES_tradnl"/>
              <a:t>Propiedades (1):</a:t>
            </a:r>
          </a:p>
          <a:p>
            <a:pPr lvl="1"/>
            <a:r>
              <a:rPr lang="es-ES_tradnl">
                <a:solidFill>
                  <a:srgbClr val="FFC000"/>
                </a:solidFill>
              </a:rPr>
              <a:t>Totalidad</a:t>
            </a:r>
            <a:r>
              <a:rPr lang="es-ES_tradnl"/>
              <a:t>: Si la declaraci</a:t>
            </a:r>
            <a:r>
              <a:rPr lang="es-ES"/>
              <a:t>ón es verdadera y </a:t>
            </a:r>
            <a:r>
              <a:rPr lang="es-ES_tradnl"/>
              <a:t>tenemos un probador y un verificador honestos, el protocolo har</a:t>
            </a:r>
            <a:r>
              <a:rPr lang="es-ES"/>
              <a:t>á que el probador convencerá de manera completa y sin duda al verificador que la declaración es verdadera. Es decir, la probabilidad de fallo es muy pequeña.</a:t>
            </a:r>
          </a:p>
          <a:p>
            <a:pPr lvl="1"/>
            <a:r>
              <a:rPr lang="es-ES_tradnl">
                <a:solidFill>
                  <a:srgbClr val="FFC000"/>
                </a:solidFill>
              </a:rPr>
              <a:t>Solvencia</a:t>
            </a:r>
            <a:r>
              <a:rPr lang="es-ES_tradnl"/>
              <a:t>: Si la declaraci</a:t>
            </a:r>
            <a:r>
              <a:rPr lang="es-ES"/>
              <a:t>ón es falsa, no existe un probador engañoso que pueda convencer a un verificador honesto de que la declaración es verdad excepto con una probabilidad muy pequeña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61525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8F760-AB64-544E-9959-F0A325353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AA8A6-02CF-8A4D-A764-AD8158828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/>
              <a:t>Propiedades (y 2):</a:t>
            </a:r>
          </a:p>
          <a:p>
            <a:pPr lvl="1"/>
            <a:r>
              <a:rPr lang="es-ES_tradnl">
                <a:solidFill>
                  <a:srgbClr val="FFC000"/>
                </a:solidFill>
              </a:rPr>
              <a:t>Conocimiento Cero</a:t>
            </a:r>
            <a:r>
              <a:rPr lang="es-ES_tradnl"/>
              <a:t>: Si la declaraci</a:t>
            </a:r>
            <a:r>
              <a:rPr lang="es-ES"/>
              <a:t>ón es verdadera, un verificador engañoso no aprende otra cosa que este hecho. Es decir, si Alicia vuelve por cualquiera de los caminos, Bob sigue sin saber cual es la palabra secreta.</a:t>
            </a:r>
            <a:endParaRPr lang="es-ES_tradnl"/>
          </a:p>
          <a:p>
            <a:pPr lvl="1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93930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BCE1F-B920-9B4C-9E69-6C2B7349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(10)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AD192-7179-214F-980C-6AB09AC50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2800"/>
              <a:t>Pueden ser de dos tipos:</a:t>
            </a:r>
          </a:p>
          <a:p>
            <a:pPr lvl="1"/>
            <a:r>
              <a:rPr lang="es-ES_tradnl">
                <a:solidFill>
                  <a:srgbClr val="FFC000"/>
                </a:solidFill>
              </a:rPr>
              <a:t>Interactivas o IZKP</a:t>
            </a:r>
            <a:r>
              <a:rPr lang="es-ES_tradnl"/>
              <a:t>:</a:t>
            </a:r>
          </a:p>
          <a:p>
            <a:pPr lvl="2"/>
            <a:r>
              <a:rPr lang="es-ES_tradnl" sz="2800"/>
              <a:t>Tanto probador como verificador necesitan estar presentes durante la ejecuci</a:t>
            </a:r>
            <a:r>
              <a:rPr lang="es-ES" sz="2800"/>
              <a:t>ón de la prueba</a:t>
            </a:r>
            <a:endParaRPr lang="es-ES_tradnl" sz="2800"/>
          </a:p>
          <a:p>
            <a:pPr lvl="1"/>
            <a:r>
              <a:rPr lang="es-ES_tradnl">
                <a:solidFill>
                  <a:srgbClr val="FFC000"/>
                </a:solidFill>
              </a:rPr>
              <a:t>No Interactivas o NIZKP</a:t>
            </a:r>
            <a:r>
              <a:rPr lang="es-ES_tradnl"/>
              <a:t>:</a:t>
            </a:r>
          </a:p>
          <a:p>
            <a:pPr lvl="2"/>
            <a:r>
              <a:rPr lang="es-ES_tradnl" sz="2800"/>
              <a:t>No es ncesario que probador y verificador estén presentes durante la ejecuci</a:t>
            </a:r>
            <a:r>
              <a:rPr lang="es-ES" sz="2800"/>
              <a:t>ón de la prueba</a:t>
            </a:r>
            <a:endParaRPr lang="es-ES_tradnl" sz="2800"/>
          </a:p>
        </p:txBody>
      </p:sp>
    </p:spTree>
    <p:extLst>
      <p:ext uri="{BB962C8B-B14F-4D97-AF65-F5344CB8AC3E}">
        <p14:creationId xmlns:p14="http://schemas.microsoft.com/office/powerpoint/2010/main" val="949914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B9A5-9063-F84E-B788-29893C8DC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(11)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BDF37-9D35-F64B-AA48-155CC4A99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/>
              <a:t>De manera p</a:t>
            </a:r>
            <a:r>
              <a:rPr lang="es-ES"/>
              <a:t>ráctica los algoritmos que lo implementan son:</a:t>
            </a:r>
          </a:p>
          <a:p>
            <a:pPr lvl="1"/>
            <a:r>
              <a:rPr lang="es-ES"/>
              <a:t>Algoritmo de Identificación de Schnorr</a:t>
            </a:r>
          </a:p>
          <a:p>
            <a:pPr lvl="1"/>
            <a:r>
              <a:rPr lang="es-ES"/>
              <a:t>Protocolo de Chaum-Pedersen</a:t>
            </a:r>
          </a:p>
          <a:p>
            <a:pPr lvl="1"/>
            <a:r>
              <a:rPr lang="es-ES"/>
              <a:t>Protocolo de Cramer-Damgard-Schoenmakers</a:t>
            </a:r>
          </a:p>
          <a:p>
            <a:pPr lvl="1"/>
            <a:r>
              <a:rPr lang="es-ES"/>
              <a:t>Heurista de Fiat-Shamir (no interactiva)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52300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E6564-C01F-F545-9F9A-4C50BCE3A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(12)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EB6EA-0814-0845-A77E-6D7A20A3D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ES_tradnl"/>
              <a:t>Juguemos otra vez (1):</a:t>
            </a:r>
          </a:p>
          <a:p>
            <a:pPr lvl="1"/>
            <a:r>
              <a:rPr lang="es-ES"/>
              <a:t>En tu bolsillo derecho tienes X monedas, y en el izquierdo Y monedas.</a:t>
            </a:r>
          </a:p>
          <a:p>
            <a:pPr lvl="1"/>
            <a:r>
              <a:rPr lang="es-ES"/>
              <a:t>No pretendo conocer X ni Y para no violar tu derecho a la privacidad. </a:t>
            </a:r>
          </a:p>
          <a:p>
            <a:pPr lvl="1"/>
            <a:r>
              <a:rPr lang="es-ES">
                <a:solidFill>
                  <a:srgbClr val="FFC000"/>
                </a:solidFill>
              </a:rPr>
              <a:t>Quiero saber en que bolsillo tienes más monedas</a:t>
            </a:r>
          </a:p>
          <a:p>
            <a:pPr lvl="1"/>
            <a:r>
              <a:rPr lang="es-ES"/>
              <a:t>Te voy a pedir que pienses (y no me digas) un número Z, preferentemente entero y mayor a X y a Y.</a:t>
            </a:r>
          </a:p>
          <a:p>
            <a:pPr lvl="1"/>
            <a:r>
              <a:rPr lang="es-ES"/>
              <a:t>Te voy a pedir que me digas las diferencias entre Z y X; y la diferencia entre Z e Y.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09714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88EE3-4C99-1E45-8FCF-1CBA5E23C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(13)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6D634-2870-B743-8278-99B7E0BF3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/>
              <a:t>Juguemos otra vez (2):</a:t>
            </a:r>
          </a:p>
          <a:p>
            <a:pPr lvl="1"/>
            <a:r>
              <a:rPr lang="es-ES"/>
              <a:t>Si ambas diferencias son iguales, tienes la misma cantidad de monedas en cada bolsillo</a:t>
            </a:r>
          </a:p>
          <a:p>
            <a:pPr lvl="1"/>
            <a:r>
              <a:rPr lang="es-ES"/>
              <a:t>Si no, puedo saber dónde tienes más monedas; será donde la diferencia sea mayor.</a:t>
            </a:r>
          </a:p>
          <a:p>
            <a:pPr lvl="1" fontAlgn="base"/>
            <a:r>
              <a:rPr lang="es-ES"/>
              <a:t>O sea que tenemos dos ecuaciones:</a:t>
            </a:r>
          </a:p>
          <a:p>
            <a:pPr marL="457200" lvl="1" indent="0" fontAlgn="base">
              <a:buNone/>
            </a:pPr>
            <a:r>
              <a:rPr lang="es-ES"/>
              <a:t>			Z – X = A</a:t>
            </a:r>
          </a:p>
          <a:p>
            <a:pPr marL="457200" lvl="1" indent="0" fontAlgn="base">
              <a:buNone/>
            </a:pPr>
            <a:r>
              <a:rPr lang="es-ES"/>
              <a:t>			Z – Y = B</a:t>
            </a:r>
          </a:p>
          <a:p>
            <a:pPr lvl="1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4635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62E5-3E05-5A4E-9911-93C3FA126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E3A29-D84A-124C-9604-347D3534E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ES_tradnl"/>
              <a:t>Juguemos otra vez (y 3):</a:t>
            </a:r>
            <a:endParaRPr lang="es-ES"/>
          </a:p>
          <a:p>
            <a:pPr lvl="1"/>
            <a:r>
              <a:rPr lang="es-ES"/>
              <a:t>Dos ecuaciones con tres incógnitas (X, Y, Z), por lo tanto no puedo resolver y saber el valor de X ni el de Y. </a:t>
            </a:r>
          </a:p>
          <a:p>
            <a:pPr lvl="1"/>
            <a:r>
              <a:rPr lang="es-ES"/>
              <a:t>Sabiendo los valores de A y B, puedo demostrar en qué bolsillo tienes más monedas (valores de A y B diferentes, y por lo tanto un valor es mayor al otro, lo que me indica qué bolsillo tiene más monedas), o si en ambos tenés la misma cantidad (caso de A = B).</a:t>
            </a:r>
            <a:br>
              <a:rPr lang="es-ES"/>
            </a:b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00253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8689B-AA0F-544C-AC08-97040228E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(15)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804DF-9FDE-044E-B6D8-0B4831DDD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 lnSpcReduction="10000"/>
          </a:bodyPr>
          <a:lstStyle/>
          <a:p>
            <a:r>
              <a:rPr lang="es-ES_tradnl"/>
              <a:t>Y esto para que sirve en el mundo Blockchain?</a:t>
            </a:r>
          </a:p>
          <a:p>
            <a:pPr lvl="1"/>
            <a:r>
              <a:rPr lang="es-ES_tradnl"/>
              <a:t>En las redes p</a:t>
            </a:r>
            <a:r>
              <a:rPr lang="es-ES"/>
              <a:t>úblicas son seudoanónimas</a:t>
            </a:r>
          </a:p>
          <a:p>
            <a:pPr lvl="1"/>
            <a:r>
              <a:rPr lang="es-ES"/>
              <a:t>Las personas están representadas por hash criptográficos</a:t>
            </a:r>
            <a:r>
              <a:rPr lang="es-ES_tradnl"/>
              <a:t> que son visibles</a:t>
            </a:r>
          </a:p>
          <a:p>
            <a:pPr lvl="1"/>
            <a:r>
              <a:rPr lang="es-ES_tradnl"/>
              <a:t>Mientras no se vinculen con una persona no hay problema</a:t>
            </a:r>
            <a:endParaRPr lang="es-ES"/>
          </a:p>
          <a:p>
            <a:pPr lvl="1"/>
            <a:r>
              <a:rPr lang="es-ES"/>
              <a:t>Si se vincula, es posible realizar un seguimiento de las transacciones realizadas</a:t>
            </a:r>
          </a:p>
          <a:p>
            <a:pPr lvl="1"/>
            <a:r>
              <a:rPr lang="es-ES"/>
              <a:t>¿Cómo garantizar que una transacción es válida sin revelar los datos del origen, destino y la cantidad que se envía?</a:t>
            </a:r>
          </a:p>
          <a:p>
            <a:pPr lvl="1"/>
            <a:r>
              <a:rPr lang="es-ES"/>
              <a:t>Es decir, se consigue la anonimicidad 100% de las transacciones (como ZCash)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2103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Resultado de imagen de ethereum symbol transparent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55575" y="5091763"/>
            <a:ext cx="5928594" cy="1264587"/>
          </a:xfrm>
        </p:spPr>
        <p:txBody>
          <a:bodyPr anchor="ctr">
            <a:normAutofit/>
          </a:bodyPr>
          <a:lstStyle/>
          <a:p>
            <a:pPr algn="r"/>
            <a:r>
              <a:rPr lang="es-ES" sz="3600" b="1">
                <a:solidFill>
                  <a:srgbClr val="FFC000"/>
                </a:solidFill>
              </a:rPr>
              <a:t>TEMA 01.08. CONOCIMIENTO DE PRUEBA CERO</a:t>
            </a:r>
            <a:endParaRPr lang="es-ES" sz="360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E95B8-3B3D-784D-910C-7F5823558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88" y="0"/>
            <a:ext cx="914698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018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Resultado de imagen de ethereum symbol transparent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55575" y="5091763"/>
            <a:ext cx="5928594" cy="1264587"/>
          </a:xfrm>
        </p:spPr>
        <p:txBody>
          <a:bodyPr anchor="ctr">
            <a:normAutofit/>
          </a:bodyPr>
          <a:lstStyle/>
          <a:p>
            <a:pPr algn="r"/>
            <a:r>
              <a:rPr lang="es-ES" sz="3600" b="1">
                <a:solidFill>
                  <a:srgbClr val="FFC000"/>
                </a:solidFill>
              </a:rPr>
              <a:t>TEMA 01.08. CONOCIMIENTO DE PRUEBA CERO</a:t>
            </a:r>
            <a:endParaRPr lang="es-ES" sz="360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E95B8-3B3D-784D-910C-7F5823558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88" y="0"/>
            <a:ext cx="914698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743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B172B-16DF-6A44-83F5-08B2BFA8D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BFEE4-33E4-F045-A104-C26E8CD72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r>
              <a:rPr lang="es-ES_tradnl"/>
              <a:t>O Protocolo de Conocimiento Cero o Prueba de Conocimiento Nulo o ZKP (Zero Knowledge Proof)</a:t>
            </a:r>
          </a:p>
          <a:p>
            <a:r>
              <a:rPr lang="es-ES_tradnl"/>
              <a:t>Es un m</a:t>
            </a:r>
            <a:r>
              <a:rPr lang="es-ES"/>
              <a:t>étodo para que una parte pruebe/demuestre a otra parte que una declaración es cierta </a:t>
            </a:r>
            <a:r>
              <a:rPr lang="es-ES">
                <a:solidFill>
                  <a:srgbClr val="FFC000"/>
                </a:solidFill>
              </a:rPr>
              <a:t>sin revelar nada más </a:t>
            </a:r>
            <a:r>
              <a:rPr lang="es-ES"/>
              <a:t>que la veracidad de la declaración.</a:t>
            </a:r>
          </a:p>
          <a:p>
            <a:r>
              <a:rPr lang="es-ES"/>
              <a:t>Se modeliza por </a:t>
            </a:r>
            <a:r>
              <a:rPr lang="es-ES">
                <a:solidFill>
                  <a:srgbClr val="FFC000"/>
                </a:solidFill>
              </a:rPr>
              <a:t>Jean-Jacques Quisquater</a:t>
            </a:r>
            <a:r>
              <a:rPr lang="es-ES"/>
              <a:t> en su artículo “</a:t>
            </a:r>
            <a:r>
              <a:rPr lang="es-ES">
                <a:solidFill>
                  <a:srgbClr val="FFC000"/>
                </a:solidFill>
              </a:rPr>
              <a:t>Como explicar pruebas de conocimiento cero a tus hijos</a:t>
            </a:r>
            <a:r>
              <a:rPr lang="es-ES"/>
              <a:t>” y con el cuento de la “</a:t>
            </a:r>
            <a:r>
              <a:rPr lang="es-ES">
                <a:solidFill>
                  <a:srgbClr val="FFC000"/>
                </a:solidFill>
              </a:rPr>
              <a:t>Puerta Mágica de Alibaba</a:t>
            </a:r>
            <a:r>
              <a:rPr lang="es-ES"/>
              <a:t>”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84152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DB9D-C022-8043-9548-C4BA7B5BE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51E33-4B7A-8342-83C3-B00C4125A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/>
              <a:t>Como se enuncia (1):</a:t>
            </a:r>
          </a:p>
          <a:p>
            <a:pPr lvl="1"/>
            <a:r>
              <a:rPr lang="es-ES_tradnl"/>
              <a:t>Dos jugadores: Alicia y Bob</a:t>
            </a:r>
          </a:p>
          <a:p>
            <a:pPr lvl="1"/>
            <a:r>
              <a:rPr lang="es-ES_tradnl"/>
              <a:t>Entorno: La cueva circular de Alibaba</a:t>
            </a:r>
          </a:p>
          <a:p>
            <a:pPr lvl="1"/>
            <a:r>
              <a:rPr lang="es-ES_tradnl"/>
              <a:t>Alicia es el probador (prover) de la declaraci</a:t>
            </a:r>
            <a:r>
              <a:rPr lang="es-ES"/>
              <a:t>ón</a:t>
            </a:r>
          </a:p>
          <a:p>
            <a:pPr lvl="1"/>
            <a:r>
              <a:rPr lang="es-ES"/>
              <a:t>Bob es el verificador (verifier) de la declaración</a:t>
            </a:r>
          </a:p>
          <a:p>
            <a:pPr lvl="1"/>
            <a:r>
              <a:rPr lang="es-ES"/>
              <a:t>Alicia sabe una palabra secreta que desbloquea una puerta secreta dentro de la cueva</a:t>
            </a:r>
          </a:p>
          <a:p>
            <a:pPr lvl="1"/>
            <a:r>
              <a:rPr lang="es-ES"/>
              <a:t>Bob quiere pagar a Alicica por el secreto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37796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4D5AA-C4E9-1A4D-A528-4AF03847D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CCEA6-89AA-8847-B8B8-8D1CD4D69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/>
              <a:t>Como se enuncia (y 2):</a:t>
            </a:r>
          </a:p>
          <a:p>
            <a:pPr lvl="1"/>
            <a:r>
              <a:rPr lang="es-ES_tradnl"/>
              <a:t>Victor solo paga cuando est</a:t>
            </a:r>
            <a:r>
              <a:rPr lang="es-ES"/>
              <a:t>é seguro que Alicia sabe el secreto</a:t>
            </a:r>
          </a:p>
          <a:p>
            <a:pPr lvl="1"/>
            <a:r>
              <a:rPr lang="es-ES"/>
              <a:t>Alicia no le va a decir el secreto hasta que reciba el pago por el mismo</a:t>
            </a:r>
          </a:p>
          <a:p>
            <a:pPr marL="457200" lvl="1" indent="0">
              <a:buNone/>
            </a:pPr>
            <a:endParaRPr lang="es-ES"/>
          </a:p>
          <a:p>
            <a:pPr marL="457200" lvl="1" indent="0">
              <a:buNone/>
            </a:pPr>
            <a:r>
              <a:rPr lang="es-ES">
                <a:solidFill>
                  <a:srgbClr val="FFC000"/>
                </a:solidFill>
              </a:rPr>
              <a:t>¿Cómo puede demostrar Alicia a Bob que sabe la palabra secreta sin desvelársela?</a:t>
            </a:r>
            <a:endParaRPr lang="es-ES_tradnl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85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E904B-0975-A147-9D47-333D438D4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87270-9F7E-104E-917F-275E18EA5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/>
              <a:t>Nos ponemos a jugar (1)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50FF33-3FC5-0542-92B6-D36FA7B68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671303"/>
            <a:ext cx="4902200" cy="3429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555361-57B4-2148-BC4F-824903FCAB07}"/>
              </a:ext>
            </a:extLst>
          </p:cNvPr>
          <p:cNvSpPr/>
          <p:nvPr/>
        </p:nvSpPr>
        <p:spPr>
          <a:xfrm>
            <a:off x="6190891" y="2852936"/>
            <a:ext cx="293407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Alicia toma el camino A o B eligiéndolo al azar (sin comunicárselo a Bob), mientras tanto Bob espera afuera.</a:t>
            </a:r>
            <a:endParaRPr lang="es-ES_tradnl" sz="2400"/>
          </a:p>
        </p:txBody>
      </p:sp>
    </p:spTree>
    <p:extLst>
      <p:ext uri="{BB962C8B-B14F-4D97-AF65-F5344CB8AC3E}">
        <p14:creationId xmlns:p14="http://schemas.microsoft.com/office/powerpoint/2010/main" val="2611330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B6EDE-4775-2F44-A9B0-FE6A046C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ED02-8A6C-5742-9976-4A36A2696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/>
              <a:t>Nos ponemos a jugar (2)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F80F99-734F-5C4B-914C-783EAA653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697163"/>
            <a:ext cx="4229100" cy="3429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A14C546-5998-E445-9765-4A864971831D}"/>
              </a:ext>
            </a:extLst>
          </p:cNvPr>
          <p:cNvSpPr/>
          <p:nvPr/>
        </p:nvSpPr>
        <p:spPr>
          <a:xfrm>
            <a:off x="6147148" y="3429000"/>
            <a:ext cx="253965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Bob elige un camino de salida al azar y se lo informa a Alicia.</a:t>
            </a:r>
            <a:endParaRPr lang="es-ES_tradnl" sz="2400"/>
          </a:p>
        </p:txBody>
      </p:sp>
    </p:spTree>
    <p:extLst>
      <p:ext uri="{BB962C8B-B14F-4D97-AF65-F5344CB8AC3E}">
        <p14:creationId xmlns:p14="http://schemas.microsoft.com/office/powerpoint/2010/main" val="1323851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FD1F5-813F-A948-BFF6-824CDEC27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8828E-BB21-1D49-A199-CE945B87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/>
              <a:t>Nos ponemos a jugar (y 3):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4E37A2-FCB6-FE46-83B0-37E77977A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666930"/>
            <a:ext cx="4229100" cy="3429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AFF7F13-FD97-074A-AFF9-4464499FBDF2}"/>
              </a:ext>
            </a:extLst>
          </p:cNvPr>
          <p:cNvSpPr/>
          <p:nvPr/>
        </p:nvSpPr>
        <p:spPr>
          <a:xfrm>
            <a:off x="5673977" y="2635630"/>
            <a:ext cx="329051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Alicia retorna a la entrada, si Alicia es </a:t>
            </a:r>
            <a:r>
              <a:rPr lang="es-ES" sz="2400" b="0" i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honesta el 100%</a:t>
            </a:r>
            <a:r>
              <a:rPr lang="es-ES" sz="24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de las veces podrá regresar por el camino elegido por Bob, en caso contrario solo podrá regresar por el camino elegido el 50% de la veces.</a:t>
            </a:r>
            <a:endParaRPr lang="es-ES_tradnl" sz="2400"/>
          </a:p>
        </p:txBody>
      </p:sp>
    </p:spTree>
    <p:extLst>
      <p:ext uri="{BB962C8B-B14F-4D97-AF65-F5344CB8AC3E}">
        <p14:creationId xmlns:p14="http://schemas.microsoft.com/office/powerpoint/2010/main" val="2181276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36959-CDC5-5E41-BBC2-733AC64C6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Prueba de Conocimiento Cero (7)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0AE8C-70BE-354B-8165-416360B5A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168"/>
          </a:xfrm>
        </p:spPr>
        <p:txBody>
          <a:bodyPr>
            <a:normAutofit/>
          </a:bodyPr>
          <a:lstStyle/>
          <a:p>
            <a:r>
              <a:rPr lang="es-ES_tradnl">
                <a:solidFill>
                  <a:srgbClr val="FFC000"/>
                </a:solidFill>
              </a:rPr>
              <a:t>Error de Solidez</a:t>
            </a:r>
            <a:r>
              <a:rPr lang="es-ES_tradnl"/>
              <a:t>:</a:t>
            </a:r>
          </a:p>
          <a:p>
            <a:pPr lvl="1"/>
            <a:r>
              <a:rPr lang="es-ES_tradnl"/>
              <a:t>Es la posibilidad de que un probador engañe a un verificador  (problema de los gemelos)</a:t>
            </a:r>
          </a:p>
          <a:p>
            <a:pPr lvl="1"/>
            <a:r>
              <a:rPr lang="es-ES_tradnl"/>
              <a:t>Las pruebas de conocimiento cero son probabilísticas porque existe este margen de error (aunque se ha demostrado que es muy pequeño y pr</a:t>
            </a:r>
            <a:r>
              <a:rPr lang="es-ES"/>
              <a:t>óximo a cero).</a:t>
            </a:r>
          </a:p>
          <a:p>
            <a:pPr lvl="1"/>
            <a:endParaRPr lang="es-ES"/>
          </a:p>
          <a:p>
            <a:pPr marL="457200" lvl="1" indent="0">
              <a:buNone/>
            </a:pPr>
            <a:r>
              <a:rPr lang="es-ES"/>
              <a:t>Teniendo en cuenta el error de solidez se definen una serie de </a:t>
            </a:r>
            <a:r>
              <a:rPr lang="es-ES">
                <a:solidFill>
                  <a:srgbClr val="FFC000"/>
                </a:solidFill>
              </a:rPr>
              <a:t>propiedades</a:t>
            </a:r>
            <a:endParaRPr lang="es-ES_tradnl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7965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2213</TotalTime>
  <Words>1005</Words>
  <Application>Microsoft Macintosh PowerPoint</Application>
  <PresentationFormat>On-screen Show (4:3)</PresentationFormat>
  <Paragraphs>81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Tema de Office</vt:lpstr>
      <vt:lpstr>PowerPoint Presentation</vt:lpstr>
      <vt:lpstr>PowerPoint Presentation</vt:lpstr>
      <vt:lpstr>Prueba de Conocimiento Cero (1)</vt:lpstr>
      <vt:lpstr>Prueba de Conocimiento Cero (2)</vt:lpstr>
      <vt:lpstr>Prueba de Conocimiento Cero (3)</vt:lpstr>
      <vt:lpstr>Prueba de Conocimiento Cero (4)</vt:lpstr>
      <vt:lpstr>Prueba de Conocimiento Cero (5)</vt:lpstr>
      <vt:lpstr>Prueba de Conocimiento Cero (6)</vt:lpstr>
      <vt:lpstr>Prueba de Conocimiento Cero (7)</vt:lpstr>
      <vt:lpstr>Prueba de Conocimiento Cero (8)</vt:lpstr>
      <vt:lpstr>Prueba de Conocimiento Cero (9)</vt:lpstr>
      <vt:lpstr>Prueba de Conocimiento Cero (10)</vt:lpstr>
      <vt:lpstr>Prueba de Conocimiento Cero (11)</vt:lpstr>
      <vt:lpstr>Prueba de Conocimiento Cero (12)</vt:lpstr>
      <vt:lpstr>Prueba de Conocimiento Cero (13)</vt:lpstr>
      <vt:lpstr>Prueba de Conocimiento Cero (14)</vt:lpstr>
      <vt:lpstr>Prueba de Conocimiento Cero (15)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SANTIAGO MARQUEZ SOLIS</dc:creator>
  <cp:lastModifiedBy>Santiago Márquez</cp:lastModifiedBy>
  <cp:revision>254</cp:revision>
  <dcterms:created xsi:type="dcterms:W3CDTF">2017-06-06T09:43:59Z</dcterms:created>
  <dcterms:modified xsi:type="dcterms:W3CDTF">2018-04-10T04:56:32Z</dcterms:modified>
</cp:coreProperties>
</file>

<file path=docProps/thumbnail.jpeg>
</file>